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75" r:id="rId3"/>
    <p:sldId id="259" r:id="rId4"/>
    <p:sldId id="289" r:id="rId5"/>
    <p:sldId id="290" r:id="rId6"/>
    <p:sldId id="260" r:id="rId7"/>
    <p:sldId id="261" r:id="rId8"/>
    <p:sldId id="276" r:id="rId9"/>
    <p:sldId id="262" r:id="rId10"/>
    <p:sldId id="263" r:id="rId11"/>
    <p:sldId id="274" r:id="rId12"/>
    <p:sldId id="291" r:id="rId13"/>
    <p:sldId id="264" r:id="rId14"/>
    <p:sldId id="265" r:id="rId15"/>
    <p:sldId id="292" r:id="rId16"/>
    <p:sldId id="273" r:id="rId17"/>
    <p:sldId id="266" r:id="rId18"/>
    <p:sldId id="267" r:id="rId19"/>
    <p:sldId id="287" r:id="rId20"/>
    <p:sldId id="293" r:id="rId21"/>
    <p:sldId id="294" r:id="rId22"/>
    <p:sldId id="268" r:id="rId23"/>
    <p:sldId id="269" r:id="rId24"/>
    <p:sldId id="296" r:id="rId25"/>
    <p:sldId id="270" r:id="rId26"/>
    <p:sldId id="271" r:id="rId27"/>
    <p:sldId id="272" r:id="rId28"/>
    <p:sldId id="295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222" autoAdjust="0"/>
  </p:normalViewPr>
  <p:slideViewPr>
    <p:cSldViewPr snapToGrid="0" snapToObjects="1">
      <p:cViewPr>
        <p:scale>
          <a:sx n="75" d="100"/>
          <a:sy n="75" d="100"/>
        </p:scale>
        <p:origin x="-1800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F008D-05F2-4A46-80FD-EC368612734E}" type="datetimeFigureOut">
              <a:rPr lang="en-US" smtClean="0"/>
              <a:t>6/12/13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32A73-0929-3D45-A704-0528EC310C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0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319701-B6FE-491A-B997-1ACA5964E81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C28881-8648-49D0-916D-C1AEDA551F49}" type="slidenum">
              <a:rPr lang="en-US" smtClean="0">
                <a:latin typeface="Arial" charset="0"/>
              </a:rPr>
              <a:pPr/>
              <a:t>28</a:t>
            </a:fld>
            <a:endParaRPr lang="en-US" smtClean="0">
              <a:latin typeface="Arial" charset="0"/>
            </a:endParaRPr>
          </a:p>
        </p:txBody>
      </p:sp>
      <p:sp>
        <p:nvSpPr>
          <p:cNvPr id="51203" name="Rectangle 13"/>
          <p:cNvSpPr txBox="1">
            <a:spLocks noGrp="1" noChangeArrowheads="1"/>
          </p:cNvSpPr>
          <p:nvPr/>
        </p:nvSpPr>
        <p:spPr bwMode="auto">
          <a:xfrm>
            <a:off x="3886310" y="8687548"/>
            <a:ext cx="2971691" cy="456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 anchor="b"/>
          <a:lstStyle/>
          <a:p>
            <a:pPr algn="r"/>
            <a:fld id="{392EC5BF-CF4C-4BDB-B194-9C1C93D47FC8}" type="slidenum">
              <a:rPr lang="en-US" sz="1200">
                <a:latin typeface="Times New Roman" pitchFamily="18" charset="0"/>
              </a:rPr>
              <a:pPr algn="r"/>
              <a:t>28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91" y="4342707"/>
            <a:ext cx="5486619" cy="298614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85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96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35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88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15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26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7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29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06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37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93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70011-0EFA-CB4C-84A8-D4BA0B234978}" type="datetimeFigureOut">
              <a:rPr lang="en-US" smtClean="0"/>
              <a:t>6/12/13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23985-B634-A24E-B58D-208E85068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4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29.wmf"/><Relationship Id="rId5" Type="http://schemas.openxmlformats.org/officeDocument/2006/relationships/image" Target="../media/image30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58335" y="5638800"/>
            <a:ext cx="76623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First Technical Workshop on Standards for Hazard Monitoring, Databases, Metadata and Analysis Techniques to Support Risk Assessment </a:t>
            </a:r>
            <a:endParaRPr lang="en-GB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GB" sz="1600" dirty="0" smtClean="0">
                <a:latin typeface="Arial" pitchFamily="34" charset="0"/>
                <a:cs typeface="Arial" pitchFamily="34" charset="0"/>
              </a:rPr>
              <a:t>WMO, Geneva, 10-14 June 2013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455" y="2170546"/>
            <a:ext cx="8197272" cy="163945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Activities of the WMO Commission for Climatology (</a:t>
            </a:r>
            <a:r>
              <a:rPr lang="en-US" b="1" dirty="0" err="1"/>
              <a:t>CCl</a:t>
            </a:r>
            <a:r>
              <a:rPr lang="en-US" b="1" dirty="0"/>
              <a:t>)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sz="31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75267"/>
          </a:xfrm>
        </p:spPr>
        <p:txBody>
          <a:bodyPr>
            <a:normAutofit/>
          </a:bodyPr>
          <a:lstStyle/>
          <a:p>
            <a:pPr>
              <a:spcBef>
                <a:spcPts val="300"/>
              </a:spcBef>
            </a:pPr>
            <a:r>
              <a:rPr lang="en-US" sz="2800" dirty="0" smtClean="0"/>
              <a:t>G. Srinivasan</a:t>
            </a:r>
          </a:p>
          <a:p>
            <a:pPr>
              <a:spcBef>
                <a:spcPts val="0"/>
              </a:spcBef>
            </a:pPr>
            <a:r>
              <a:rPr lang="en-US" sz="2800" dirty="0"/>
              <a:t>o</a:t>
            </a:r>
            <a:r>
              <a:rPr lang="en-US" sz="2800" dirty="0" smtClean="0"/>
              <a:t>n behalf of </a:t>
            </a:r>
            <a:r>
              <a:rPr lang="en-US" sz="2800" dirty="0" err="1" smtClean="0"/>
              <a:t>CCl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44133" y="999062"/>
            <a:ext cx="60282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Standards for Hazard Monitoring, Databases, Metadata and Analysis Techniques to Support Risk Assessment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7" y="67734"/>
            <a:ext cx="1060270" cy="106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Panel I highlights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45000"/>
          </a:xfrm>
        </p:spPr>
        <p:txBody>
          <a:bodyPr>
            <a:normAutofit fontScale="92500" lnSpcReduction="20000"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Developing a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Data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escue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portal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Climate Database Management Systems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Improving </a:t>
            </a:r>
            <a:r>
              <a:rPr lang="en-US" dirty="0" smtClean="0">
                <a:latin typeface="Calibri" charset="0"/>
                <a:ea typeface="ＭＳ Ｐゴシック" charset="0"/>
              </a:rPr>
              <a:t>functionality; interoperability, exchange </a:t>
            </a:r>
            <a:endParaRPr lang="en-US" dirty="0">
              <a:latin typeface="Calibri" charset="0"/>
              <a:ea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Guidelines for incorporating data and </a:t>
            </a:r>
            <a:r>
              <a:rPr lang="en-US" dirty="0" smtClean="0">
                <a:latin typeface="Calibri" charset="0"/>
                <a:ea typeface="ＭＳ Ｐゴシック" charset="0"/>
              </a:rPr>
              <a:t>metadata</a:t>
            </a:r>
          </a:p>
          <a:p>
            <a:pPr lvl="1"/>
            <a:endParaRPr lang="en-US" dirty="0">
              <a:latin typeface="Calibri" charset="0"/>
              <a:ea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Guiding development of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Normals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To make them more useful in an era of changing </a:t>
            </a:r>
            <a:r>
              <a:rPr lang="en-US" dirty="0" smtClean="0">
                <a:latin typeface="Calibri" charset="0"/>
                <a:ea typeface="ＭＳ Ｐゴシック" charset="0"/>
              </a:rPr>
              <a:t>climate</a:t>
            </a:r>
          </a:p>
          <a:p>
            <a:r>
              <a:rPr lang="en-US" dirty="0" smtClean="0">
                <a:latin typeface="Calibri" charset="0"/>
                <a:ea typeface="ＭＳ Ｐゴシック" charset="0"/>
              </a:rPr>
              <a:t>Climate Observational Standards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Guidelines, assess capacities </a:t>
            </a:r>
            <a:endParaRPr lang="en-US" dirty="0">
              <a:latin typeface="Calibri" charset="0"/>
              <a:ea typeface="ＭＳ Ｐゴシック" charset="0"/>
            </a:endParaRPr>
          </a:p>
        </p:txBody>
      </p:sp>
      <p:pic>
        <p:nvPicPr>
          <p:cNvPr id="8196" name="Picture 3" descr="grant-taking-observation_for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0"/>
            <a:ext cx="19812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0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Data Rescue Projects and Initiatives 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54705"/>
            <a:ext cx="1151467" cy="11514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8" y="3162686"/>
            <a:ext cx="1794929" cy="5711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38" y="4145974"/>
            <a:ext cx="1388529" cy="773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70" y="5321682"/>
            <a:ext cx="1371597" cy="810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64267" y="1544288"/>
            <a:ext cx="6858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NOAA</a:t>
            </a:r>
            <a:r>
              <a:rPr lang="en-US" sz="1200" dirty="0"/>
              <a:t> </a:t>
            </a:r>
            <a:r>
              <a:rPr lang="en-US" sz="2400" dirty="0"/>
              <a:t>Climate Database Modernization </a:t>
            </a:r>
            <a:r>
              <a:rPr lang="en-US" sz="2400" dirty="0" err="1"/>
              <a:t>Programme</a:t>
            </a:r>
            <a:r>
              <a:rPr lang="en-US" sz="2400" dirty="0"/>
              <a:t> </a:t>
            </a:r>
            <a:r>
              <a:rPr lang="en-US" sz="2800" dirty="0" smtClean="0"/>
              <a:t>– (CDMP) </a:t>
            </a:r>
            <a:r>
              <a:rPr lang="en-US" dirty="0" smtClean="0"/>
              <a:t>collaborate with private industry to image &amp; key paper records, making them available on the web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2116667" y="2853811"/>
            <a:ext cx="69426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International Environmental Data Rescue Organization </a:t>
            </a:r>
            <a:r>
              <a:rPr lang="en-US" sz="2400" dirty="0" smtClean="0"/>
              <a:t>(IEDRO)– </a:t>
            </a:r>
            <a:r>
              <a:rPr lang="en-US" dirty="0" smtClean="0"/>
              <a:t>enables </a:t>
            </a:r>
            <a:r>
              <a:rPr lang="en-US" dirty="0"/>
              <a:t>the meteorological and scientific communities to provide more accurate severe weather </a:t>
            </a:r>
            <a:r>
              <a:rPr lang="en-US" dirty="0" smtClean="0"/>
              <a:t>forecasting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116667" y="4145974"/>
            <a:ext cx="685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MEditerranean climate DAta REscue (MEDARE) </a:t>
            </a:r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/>
              <a:t>develop, consolidate and progress climate data and metadata rescue activities across the Greater Mediterranean </a:t>
            </a:r>
            <a:r>
              <a:rPr lang="en-US" dirty="0" smtClean="0"/>
              <a:t>Region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116667" y="5226210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Atmospheric </a:t>
            </a:r>
            <a:r>
              <a:rPr lang="en-US" sz="2400" dirty="0"/>
              <a:t>Circulation Reconstructions over the Earth (ACRE) </a:t>
            </a:r>
            <a:r>
              <a:rPr lang="en-US" dirty="0" smtClean="0"/>
              <a:t>collaboration </a:t>
            </a:r>
            <a:r>
              <a:rPr lang="en-US" dirty="0"/>
              <a:t>with a number of international data rescue projects and activities</a:t>
            </a:r>
            <a:r>
              <a:rPr lang="en-US" dirty="0" smtClean="0"/>
              <a:t>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9785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342900"/>
            <a:ext cx="6362700" cy="6159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63750" y="704850"/>
            <a:ext cx="3549650" cy="1968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36217" y="994834"/>
            <a:ext cx="552450" cy="70061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063750" y="1695450"/>
            <a:ext cx="5556250" cy="31115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063750" y="5649384"/>
            <a:ext cx="5556250" cy="39581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7001" y="6453198"/>
            <a:ext cx="8441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Source: </a:t>
            </a:r>
            <a:r>
              <a:rPr lang="en-US" sz="1600" b="1" dirty="0" err="1" smtClean="0"/>
              <a:t>Rakecha</a:t>
            </a:r>
            <a:r>
              <a:rPr lang="en-US" sz="1600" b="1" dirty="0" smtClean="0"/>
              <a:t> et al. (1990) </a:t>
            </a:r>
            <a:r>
              <a:rPr lang="en-US" sz="1600" b="1" dirty="0" err="1" smtClean="0"/>
              <a:t>Theor</a:t>
            </a:r>
            <a:r>
              <a:rPr lang="en-US" sz="1600" b="1" dirty="0" smtClean="0"/>
              <a:t>. App. </a:t>
            </a:r>
            <a:r>
              <a:rPr lang="en-US" sz="1600" b="1" dirty="0" err="1" smtClean="0"/>
              <a:t>Climatol</a:t>
            </a:r>
            <a:r>
              <a:rPr lang="en-US" sz="1600" b="1" dirty="0" smtClean="0"/>
              <a:t>., 41, 213-219  </a:t>
            </a:r>
            <a:endParaRPr lang="en-US" sz="1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27001" y="969433"/>
            <a:ext cx="141393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About 5000 people died </a:t>
            </a:r>
          </a:p>
          <a:p>
            <a:endParaRPr lang="en-US" dirty="0" smtClean="0"/>
          </a:p>
          <a:p>
            <a:r>
              <a:rPr lang="en-US" sz="1600" b="1" dirty="0" smtClean="0"/>
              <a:t>26 </a:t>
            </a:r>
            <a:r>
              <a:rPr lang="en-US" sz="1600" b="1" dirty="0"/>
              <a:t>July 2005 Mumbai heavy-rain event that recorded 944 mm rainfall in 24 h with significant spatial variability</a:t>
            </a:r>
          </a:p>
        </p:txBody>
      </p:sp>
    </p:spTree>
    <p:extLst>
      <p:ext uri="{BB962C8B-B14F-4D97-AF65-F5344CB8AC3E}">
        <p14:creationId xmlns:p14="http://schemas.microsoft.com/office/powerpoint/2010/main" val="332777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9100"/>
            <a:ext cx="4385734" cy="338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2. Assessing and monitoring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urrent extreme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into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 accurate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historical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context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onitoring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climatic developments in real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time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777300" y="3886200"/>
            <a:ext cx="39857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200" dirty="0"/>
              <a:t>These are the domain of Panel II: Climate Monitoring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126769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Panel II highlights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Indices of extremes from daily data</a:t>
            </a:r>
          </a:p>
          <a:p>
            <a:pPr lvl="1"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Regional Workshops on analysis of extremes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Internationally coordinating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National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climate monitoring products</a:t>
            </a:r>
          </a:p>
          <a:p>
            <a:pPr>
              <a:buFont typeface="Arial" charset="0"/>
              <a:buChar char="•"/>
            </a:pPr>
            <a:r>
              <a:rPr lang="en-US" u="sng" dirty="0">
                <a:latin typeface="Calibri" charset="0"/>
                <a:ea typeface="ＭＳ Ｐゴシック" charset="0"/>
                <a:cs typeface="ＭＳ Ｐゴシック" charset="0"/>
              </a:rPr>
              <a:t>Defining extreme weather and climate events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Official source of world weather and climate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records</a:t>
            </a:r>
          </a:p>
          <a:p>
            <a:pPr>
              <a:buFont typeface="Arial" charset="0"/>
              <a:buChar char="•"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Annual Statements on </a:t>
            </a:r>
          </a:p>
          <a:p>
            <a:pPr marL="0" indent="0">
              <a:buNone/>
            </a:pPr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World Climate 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None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08" y="4953000"/>
            <a:ext cx="5483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wor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534" y="-16933"/>
            <a:ext cx="2167466" cy="225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7205663" y="6553200"/>
            <a:ext cx="1557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wmo.asu.edu</a:t>
            </a:r>
          </a:p>
        </p:txBody>
      </p:sp>
    </p:spTree>
    <p:extLst>
      <p:ext uri="{BB962C8B-B14F-4D97-AF65-F5344CB8AC3E}">
        <p14:creationId xmlns:p14="http://schemas.microsoft.com/office/powerpoint/2010/main" val="1073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Task Team on Definitions of Extreme </a:t>
            </a:r>
            <a:endParaRPr lang="en-US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</a:t>
            </a:r>
            <a:r>
              <a:rPr lang="en-GB" u="sng" dirty="0"/>
              <a:t>clearly define extremes climate </a:t>
            </a:r>
            <a:r>
              <a:rPr lang="en-GB" dirty="0"/>
              <a:t>events. </a:t>
            </a:r>
            <a:endParaRPr lang="en-GB" dirty="0" smtClean="0"/>
          </a:p>
          <a:p>
            <a:r>
              <a:rPr lang="en-GB" dirty="0" smtClean="0"/>
              <a:t>A </a:t>
            </a:r>
            <a:r>
              <a:rPr lang="en-GB" dirty="0"/>
              <a:t>review current extreme definitions and methods has be </a:t>
            </a:r>
            <a:r>
              <a:rPr lang="en-GB" dirty="0" smtClean="0"/>
              <a:t>prepared</a:t>
            </a:r>
            <a:r>
              <a:rPr lang="en-GB" dirty="0"/>
              <a:t>. </a:t>
            </a:r>
            <a:endParaRPr lang="en-GB" dirty="0" smtClean="0"/>
          </a:p>
          <a:p>
            <a:r>
              <a:rPr lang="en-GB" dirty="0" smtClean="0"/>
              <a:t>Develop </a:t>
            </a:r>
            <a:r>
              <a:rPr lang="en-GB" u="sng" dirty="0"/>
              <a:t>inter-operable data base </a:t>
            </a:r>
            <a:r>
              <a:rPr lang="en-GB" dirty="0"/>
              <a:t>for climate extreme events at regional and national level. Facilitate development of appropriate software tools. </a:t>
            </a:r>
            <a:endParaRPr lang="en-GB" dirty="0" smtClean="0"/>
          </a:p>
          <a:p>
            <a:r>
              <a:rPr lang="en-GB" dirty="0" smtClean="0"/>
              <a:t>Help </a:t>
            </a:r>
            <a:r>
              <a:rPr lang="en-GB" u="sng" dirty="0"/>
              <a:t>evolve guidelines on methodology </a:t>
            </a:r>
            <a:r>
              <a:rPr lang="en-GB" dirty="0"/>
              <a:t>and </a:t>
            </a:r>
            <a:r>
              <a:rPr lang="en-GB" u="sng" dirty="0"/>
              <a:t>standards for defining extreme </a:t>
            </a:r>
            <a:r>
              <a:rPr lang="en-GB" dirty="0"/>
              <a:t>weather and climate events that are of major societal impacts.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785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7092" y="971550"/>
            <a:ext cx="3163454" cy="21980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3486727"/>
            <a:ext cx="8588125" cy="2583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91" y="1299569"/>
            <a:ext cx="3846945" cy="1870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2800" y="152404"/>
            <a:ext cx="770774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Examples of </a:t>
            </a:r>
            <a:r>
              <a:rPr lang="en-US" sz="3200" b="1" dirty="0" err="1" smtClean="0">
                <a:latin typeface="Arial"/>
                <a:cs typeface="Arial"/>
              </a:rPr>
              <a:t>RClimdex</a:t>
            </a:r>
            <a:r>
              <a:rPr lang="en-US" sz="3200" b="1" dirty="0" smtClean="0">
                <a:latin typeface="Arial"/>
                <a:cs typeface="Arial"/>
              </a:rPr>
              <a:t> Analysis</a:t>
            </a:r>
          </a:p>
          <a:p>
            <a:pPr algn="ctr"/>
            <a:r>
              <a:rPr lang="en-US" sz="2000" dirty="0" smtClean="0"/>
              <a:t>(core of 27 climate change indices based on Temp. and Rainfall)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86267" y="3117395"/>
            <a:ext cx="4436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Patuakhali</a:t>
            </a:r>
            <a:r>
              <a:rPr lang="en-US" dirty="0" smtClean="0"/>
              <a:t>, Bangladesh, QC/QA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79637" y="3117395"/>
            <a:ext cx="4664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Hulhule</a:t>
            </a:r>
            <a:r>
              <a:rPr lang="en-US" dirty="0" smtClean="0"/>
              <a:t>, Maldives </a:t>
            </a:r>
            <a:r>
              <a:rPr lang="en-US" dirty="0"/>
              <a:t> T</a:t>
            </a:r>
            <a:r>
              <a:rPr lang="en-US" dirty="0" smtClean="0"/>
              <a:t>emp Extremes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74800" y="6016601"/>
            <a:ext cx="576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Global Trends in probability based 1-day rainfall extremes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198254" y="6472198"/>
            <a:ext cx="6945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Website: http</a:t>
            </a:r>
            <a:r>
              <a:rPr lang="en-US" sz="1600" dirty="0"/>
              <a:t>://</a:t>
            </a:r>
            <a:r>
              <a:rPr lang="en-US" sz="1600" dirty="0" err="1"/>
              <a:t>etccdi.pacificclimate.org</a:t>
            </a:r>
            <a:r>
              <a:rPr lang="en-US" sz="16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5064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3. Climate </a:t>
            </a:r>
            <a:r>
              <a:rPr lang="en-US" sz="4000" b="1" dirty="0" smtClean="0">
                <a:latin typeface="Arial"/>
                <a:ea typeface="ＭＳ Ｐゴシック" charset="0"/>
                <a:cs typeface="Arial"/>
              </a:rPr>
              <a:t>Predictions</a:t>
            </a:r>
            <a:endParaRPr lang="en-US" sz="4000" b="1" dirty="0"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525963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Do seasonal forecasts predict lessening or worsening of the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extreme event?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Can you quickly get access to the most reliable forecast products and disseminate them to your key stakeholders?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These are the domain of Panel III: Climate Products and Services and their Delivery Mechanism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7350125" y="5181600"/>
            <a:ext cx="1941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Regional Climate</a:t>
            </a:r>
          </a:p>
          <a:p>
            <a:pPr eaLnBrk="1" hangingPunct="1"/>
            <a:r>
              <a:rPr lang="en-US" dirty="0"/>
              <a:t>Outlook </a:t>
            </a:r>
            <a:r>
              <a:rPr lang="en-US" dirty="0" err="1"/>
              <a:t>Fora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6458"/>
          <a:stretch>
            <a:fillRect/>
          </a:stretch>
        </p:blipFill>
        <p:spPr bwMode="auto">
          <a:xfrm>
            <a:off x="3404659" y="4735318"/>
            <a:ext cx="3808942" cy="209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0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/>
                <a:ea typeface="ＭＳ Ｐゴシック" charset="0"/>
                <a:cs typeface="Arial"/>
              </a:rPr>
              <a:t>Panel III highlights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Guiding the evolution of Climate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Services </a:t>
            </a:r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</a:rPr>
              <a:t>Information System (CSIS) 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Guiding the development of Global Seasonal Climate Updates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Consensus-based seasonal forecasts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Foster, coordinate and guide Regional Climate Centers</a:t>
            </a:r>
          </a:p>
        </p:txBody>
      </p:sp>
      <p:pic>
        <p:nvPicPr>
          <p:cNvPr id="122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9100"/>
            <a:ext cx="9144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4043"/>
            <a:ext cx="8229600" cy="96149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"/>
                <a:cs typeface="Arial"/>
              </a:rPr>
              <a:t>Global Production Centers (GPCs)</a:t>
            </a:r>
            <a:endParaRPr lang="en-US" sz="36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974" y="2290235"/>
            <a:ext cx="4997026" cy="263718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7733" y="2418200"/>
            <a:ext cx="4146974" cy="443980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smtClean="0">
                <a:latin typeface="Arial"/>
                <a:cs typeface="Arial"/>
              </a:rPr>
              <a:t>GPCs adhere to defined </a:t>
            </a:r>
            <a:r>
              <a:rPr lang="en-US" sz="3600" b="1" dirty="0" smtClean="0">
                <a:latin typeface="Arial"/>
                <a:cs typeface="Arial"/>
              </a:rPr>
              <a:t>standards – aiding consistency and usability of output</a:t>
            </a:r>
            <a:r>
              <a:rPr lang="en-US" sz="3600" dirty="0" smtClean="0">
                <a:latin typeface="Arial"/>
                <a:cs typeface="Arial"/>
              </a:rPr>
              <a:t>:</a:t>
            </a:r>
          </a:p>
          <a:p>
            <a:pPr lvl="1"/>
            <a:r>
              <a:rPr lang="en-US" sz="3600" dirty="0" smtClean="0">
                <a:latin typeface="Arial"/>
                <a:cs typeface="Arial"/>
              </a:rPr>
              <a:t>a fixed forecast production cycle</a:t>
            </a:r>
          </a:p>
          <a:p>
            <a:pPr lvl="1"/>
            <a:r>
              <a:rPr lang="en-US" sz="3600" dirty="0" smtClean="0">
                <a:latin typeface="Arial"/>
                <a:cs typeface="Arial"/>
              </a:rPr>
              <a:t>a standard set of forecast products</a:t>
            </a:r>
          </a:p>
          <a:p>
            <a:pPr lvl="1"/>
            <a:r>
              <a:rPr lang="en-US" sz="3600" dirty="0" smtClean="0">
                <a:latin typeface="Arial"/>
                <a:cs typeface="Arial"/>
              </a:rPr>
              <a:t>WMO-defined verification standards (for retrospective forecasts)</a:t>
            </a:r>
          </a:p>
          <a:p>
            <a:r>
              <a:rPr lang="en-US" sz="3600" dirty="0" smtClean="0">
                <a:latin typeface="Arial"/>
                <a:cs typeface="Arial"/>
              </a:rPr>
              <a:t>A comprehensive set of </a:t>
            </a:r>
            <a:r>
              <a:rPr lang="en-US" sz="3600" b="1" dirty="0" smtClean="0">
                <a:latin typeface="Arial"/>
                <a:cs typeface="Arial"/>
              </a:rPr>
              <a:t>standard verification </a:t>
            </a:r>
            <a:r>
              <a:rPr lang="en-US" sz="3600" dirty="0" smtClean="0">
                <a:latin typeface="Arial"/>
                <a:cs typeface="Arial"/>
              </a:rPr>
              <a:t>measures, with which to communicate the skill of forecasts,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1125538"/>
            <a:ext cx="77554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In 2006, WMO set up a process to </a:t>
            </a:r>
            <a:r>
              <a:rPr lang="en-US" sz="2000" b="1" dirty="0">
                <a:latin typeface="Arial"/>
                <a:cs typeface="Arial"/>
              </a:rPr>
              <a:t>designate </a:t>
            </a:r>
            <a:r>
              <a:rPr lang="en-US" sz="2000" b="1" dirty="0" smtClean="0">
                <a:latin typeface="Arial"/>
                <a:cs typeface="Arial"/>
              </a:rPr>
              <a:t>centers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making global seasonal forecasts as WMO Global Producing </a:t>
            </a:r>
            <a:r>
              <a:rPr lang="en-US" sz="2000" dirty="0" smtClean="0">
                <a:latin typeface="Arial"/>
                <a:cs typeface="Arial"/>
              </a:rPr>
              <a:t>Centers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b="1" dirty="0">
                <a:latin typeface="Arial"/>
                <a:cs typeface="Arial"/>
              </a:rPr>
              <a:t>GPCs</a:t>
            </a:r>
            <a:r>
              <a:rPr lang="en-US" sz="2000" dirty="0">
                <a:latin typeface="Arial"/>
                <a:cs typeface="Arial"/>
              </a:rPr>
              <a:t>) of Long Range Forecasts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9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ough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13793" r="25294" b="14872"/>
          <a:stretch/>
        </p:blipFill>
        <p:spPr>
          <a:xfrm>
            <a:off x="4885267" y="1811867"/>
            <a:ext cx="4080934" cy="3064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625600"/>
            <a:ext cx="4470400" cy="4051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88467" y="5676900"/>
            <a:ext cx="3877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halkduster"/>
                <a:cs typeface="Chalkduster"/>
              </a:rPr>
              <a:t>Brief overview of the </a:t>
            </a:r>
            <a:r>
              <a:rPr lang="en-US" dirty="0" err="1" smtClean="0">
                <a:latin typeface="Chalkduster"/>
                <a:cs typeface="Chalkduster"/>
              </a:rPr>
              <a:t>CCl</a:t>
            </a:r>
            <a:r>
              <a:rPr lang="en-US" dirty="0" smtClean="0">
                <a:latin typeface="Chalkduster"/>
                <a:cs typeface="Chalkduster"/>
              </a:rPr>
              <a:t> pieces ….</a:t>
            </a:r>
            <a:endParaRPr lang="en-US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3166396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>
                <a:latin typeface="Arial"/>
                <a:cs typeface="Arial"/>
              </a:rPr>
              <a:t>Regional Climate </a:t>
            </a:r>
            <a:r>
              <a:rPr lang="en-US" sz="3600" b="1" dirty="0" smtClean="0">
                <a:latin typeface="Arial"/>
                <a:cs typeface="Arial"/>
              </a:rPr>
              <a:t>Centers </a:t>
            </a:r>
            <a:r>
              <a:rPr lang="en-US" sz="3600" b="1" dirty="0">
                <a:latin typeface="Arial"/>
                <a:cs typeface="Arial"/>
              </a:rPr>
              <a:t>(RCCs)</a:t>
            </a:r>
            <a:br>
              <a:rPr lang="en-US" sz="3600" b="1" dirty="0">
                <a:latin typeface="Arial"/>
                <a:cs typeface="Arial"/>
              </a:rPr>
            </a:b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80068"/>
            <a:ext cx="8229600" cy="4525963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 smtClean="0">
                <a:latin typeface="Arial"/>
                <a:cs typeface="Arial"/>
              </a:rPr>
              <a:t>WMO </a:t>
            </a:r>
            <a:r>
              <a:rPr lang="en-US" sz="2900" dirty="0">
                <a:latin typeface="Arial"/>
                <a:cs typeface="Arial"/>
              </a:rPr>
              <a:t>RCCs are </a:t>
            </a:r>
            <a:r>
              <a:rPr lang="en-US" sz="2900" dirty="0" smtClean="0">
                <a:latin typeface="Arial"/>
                <a:cs typeface="Arial"/>
              </a:rPr>
              <a:t>Centers </a:t>
            </a:r>
            <a:r>
              <a:rPr lang="en-US" sz="2900" dirty="0">
                <a:latin typeface="Arial"/>
                <a:cs typeface="Arial"/>
              </a:rPr>
              <a:t>of Excellence performing </a:t>
            </a:r>
            <a:r>
              <a:rPr lang="en-US" sz="2900" b="1" dirty="0">
                <a:latin typeface="Arial"/>
                <a:cs typeface="Arial"/>
              </a:rPr>
              <a:t>regional-scale climate </a:t>
            </a:r>
            <a:r>
              <a:rPr lang="en-US" sz="2900" dirty="0">
                <a:latin typeface="Arial"/>
                <a:cs typeface="Arial"/>
              </a:rPr>
              <a:t>functions, </a:t>
            </a:r>
            <a:r>
              <a:rPr lang="en-US" sz="2900" b="1" dirty="0">
                <a:latin typeface="Arial"/>
                <a:cs typeface="Arial"/>
              </a:rPr>
              <a:t>designated by CBS and </a:t>
            </a:r>
            <a:r>
              <a:rPr lang="en-US" sz="2900" b="1" dirty="0" err="1">
                <a:latin typeface="Arial"/>
                <a:cs typeface="Arial"/>
              </a:rPr>
              <a:t>CCl</a:t>
            </a:r>
            <a:r>
              <a:rPr lang="en-US" sz="2900" dirty="0">
                <a:latin typeface="Arial"/>
                <a:cs typeface="Arial"/>
              </a:rPr>
              <a:t>. </a:t>
            </a:r>
            <a:endParaRPr lang="en-US" sz="2900" dirty="0" smtClean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900" dirty="0" smtClean="0">
                <a:latin typeface="Arial"/>
                <a:cs typeface="Arial"/>
              </a:rPr>
              <a:t> </a:t>
            </a:r>
            <a:endParaRPr lang="en-US" sz="2900" dirty="0">
              <a:latin typeface="Arial"/>
              <a:cs typeface="Arial"/>
            </a:endParaRPr>
          </a:p>
          <a:p>
            <a:r>
              <a:rPr lang="en-US" sz="2900" dirty="0">
                <a:latin typeface="Arial"/>
                <a:cs typeface="Arial"/>
              </a:rPr>
              <a:t>Mandatory Functions:</a:t>
            </a:r>
          </a:p>
          <a:p>
            <a:pPr lvl="1"/>
            <a:r>
              <a:rPr lang="en-US" sz="2900" b="1" dirty="0">
                <a:latin typeface="Arial"/>
                <a:cs typeface="Arial"/>
              </a:rPr>
              <a:t>Operational Activities for LRF</a:t>
            </a:r>
          </a:p>
          <a:p>
            <a:pPr lvl="1"/>
            <a:r>
              <a:rPr lang="en-US" sz="2900" dirty="0">
                <a:latin typeface="Arial"/>
                <a:cs typeface="Arial"/>
              </a:rPr>
              <a:t>Operational Activities for </a:t>
            </a:r>
            <a:r>
              <a:rPr lang="en-US" sz="2900" b="1" dirty="0">
                <a:latin typeface="Arial"/>
                <a:cs typeface="Arial"/>
              </a:rPr>
              <a:t>Climate Monitoring</a:t>
            </a:r>
          </a:p>
          <a:p>
            <a:pPr lvl="1"/>
            <a:r>
              <a:rPr lang="en-US" sz="2900" dirty="0">
                <a:latin typeface="Arial"/>
                <a:cs typeface="Arial"/>
              </a:rPr>
              <a:t>Operational Data Services, to support operational LRF and climate monitoring</a:t>
            </a:r>
          </a:p>
          <a:p>
            <a:pPr lvl="1"/>
            <a:r>
              <a:rPr lang="en-US" sz="2900" b="1" dirty="0">
                <a:latin typeface="Arial"/>
                <a:cs typeface="Arial"/>
              </a:rPr>
              <a:t>Training </a:t>
            </a:r>
            <a:r>
              <a:rPr lang="en-US" sz="2900" dirty="0">
                <a:latin typeface="Arial"/>
                <a:cs typeface="Arial"/>
              </a:rPr>
              <a:t>in the use of operational RCC products and </a:t>
            </a:r>
            <a:r>
              <a:rPr lang="en-US" sz="2900" dirty="0" smtClean="0">
                <a:latin typeface="Arial"/>
                <a:cs typeface="Arial"/>
              </a:rPr>
              <a:t>services</a:t>
            </a:r>
          </a:p>
          <a:p>
            <a:pPr marL="457200" lvl="1" indent="0">
              <a:buNone/>
            </a:pPr>
            <a:endParaRPr lang="en-US" sz="2900" dirty="0">
              <a:latin typeface="Arial"/>
              <a:cs typeface="Arial"/>
            </a:endParaRPr>
          </a:p>
          <a:p>
            <a:r>
              <a:rPr lang="en-US" sz="2900" dirty="0">
                <a:latin typeface="Arial"/>
                <a:cs typeface="Arial"/>
              </a:rPr>
              <a:t>Highly Recommended Functions:</a:t>
            </a:r>
          </a:p>
          <a:p>
            <a:pPr lvl="1"/>
            <a:r>
              <a:rPr lang="en-US" sz="2900" dirty="0">
                <a:latin typeface="Arial"/>
                <a:cs typeface="Arial"/>
              </a:rPr>
              <a:t>Climate prediction and projection</a:t>
            </a:r>
          </a:p>
          <a:p>
            <a:pPr lvl="1"/>
            <a:r>
              <a:rPr lang="en-US" sz="2900" dirty="0">
                <a:latin typeface="Arial"/>
                <a:cs typeface="Arial"/>
              </a:rPr>
              <a:t>Non-operational data services</a:t>
            </a:r>
          </a:p>
          <a:p>
            <a:pPr lvl="1"/>
            <a:r>
              <a:rPr lang="en-US" sz="2900" dirty="0">
                <a:latin typeface="Arial"/>
                <a:cs typeface="Arial"/>
              </a:rPr>
              <a:t>Coordination functions</a:t>
            </a:r>
          </a:p>
          <a:p>
            <a:pPr lvl="1"/>
            <a:r>
              <a:rPr lang="en-US" sz="2900" dirty="0">
                <a:latin typeface="Arial"/>
                <a:cs typeface="Arial"/>
              </a:rPr>
              <a:t>Training and capacity building</a:t>
            </a:r>
          </a:p>
          <a:p>
            <a:pPr lvl="1"/>
            <a:r>
              <a:rPr lang="en-US" sz="2900" dirty="0">
                <a:latin typeface="Arial"/>
                <a:cs typeface="Arial"/>
              </a:rPr>
              <a:t>Research and development</a:t>
            </a: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859" y="4111829"/>
            <a:ext cx="4487333" cy="23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7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4429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Network RCC: </a:t>
            </a:r>
            <a:r>
              <a:rPr lang="en-US" sz="3600" b="1" dirty="0"/>
              <a:t>WMO RAVI (Europe</a:t>
            </a:r>
            <a:r>
              <a:rPr lang="en-US" sz="3600" b="1" dirty="0" smtClean="0"/>
              <a:t>) 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91" y="1248939"/>
            <a:ext cx="4576275" cy="5317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46133" y="1739996"/>
            <a:ext cx="364066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International Climate Assessment and </a:t>
            </a:r>
            <a:r>
              <a:rPr lang="en-US" sz="2800" dirty="0" smtClean="0"/>
              <a:t>Dataset</a:t>
            </a:r>
            <a:r>
              <a:rPr lang="en-US" sz="2800" dirty="0"/>
              <a:t> </a:t>
            </a:r>
            <a:r>
              <a:rPr lang="en-US" sz="2800" dirty="0" smtClean="0"/>
              <a:t>(ICA&amp;D) web </a:t>
            </a:r>
            <a:r>
              <a:rPr lang="en-US" sz="2800" dirty="0"/>
              <a:t>interfaced platform that enables users to get access to detailed climate data and – tailored – </a:t>
            </a:r>
            <a:r>
              <a:rPr lang="en-US" sz="2800" dirty="0" smtClean="0"/>
              <a:t>analyses; KNMI Climate Explorer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3392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alibri" charset="0"/>
                <a:ea typeface="ＭＳ Ｐゴシック" charset="0"/>
                <a:cs typeface="ＭＳ Ｐゴシック" charset="0"/>
              </a:rPr>
              <a:t>4. Adapting to climate risks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200" y="2209801"/>
            <a:ext cx="8229600" cy="24130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ssess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 risk of the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extremes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continuing?</a:t>
            </a: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Adapt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and plan for the relevant risks?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These are the domain of Panel IV: Climate Information for Adaptation and Risk Management</a:t>
            </a:r>
          </a:p>
        </p:txBody>
      </p:sp>
    </p:spTree>
    <p:extLst>
      <p:ext uri="{BB962C8B-B14F-4D97-AF65-F5344CB8AC3E}">
        <p14:creationId xmlns:p14="http://schemas.microsoft.com/office/powerpoint/2010/main" val="360052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Panel IV highlights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525963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58" charset="-128"/>
              </a:rPr>
              <a:t>Preparing a document defining Climate Risk Management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58" charset="-128"/>
              </a:rPr>
              <a:t>Developing socio-economic sector-specific climate indices (CLIMPACT, heat waves, drought)</a:t>
            </a:r>
          </a:p>
          <a:p>
            <a:pPr lvl="1">
              <a:defRPr/>
            </a:pPr>
            <a:r>
              <a:rPr lang="en-US" dirty="0" smtClean="0">
                <a:ea typeface="ＭＳ Ｐゴシック" pitchFamily="58" charset="-128"/>
              </a:rPr>
              <a:t>Links with </a:t>
            </a:r>
            <a:r>
              <a:rPr lang="en-US" dirty="0" err="1" smtClean="0">
                <a:ea typeface="ＭＳ Ｐゴシック" pitchFamily="58" charset="-128"/>
              </a:rPr>
              <a:t>CAgM</a:t>
            </a:r>
            <a:r>
              <a:rPr lang="en-US" dirty="0" smtClean="0">
                <a:ea typeface="ＭＳ Ｐゴシック" pitchFamily="58" charset="-128"/>
              </a:rPr>
              <a:t> and </a:t>
            </a:r>
            <a:r>
              <a:rPr lang="en-US" dirty="0" err="1" smtClean="0">
                <a:ea typeface="ＭＳ Ｐゴシック" pitchFamily="58" charset="-128"/>
              </a:rPr>
              <a:t>CHy</a:t>
            </a:r>
            <a:endParaRPr lang="en-US" dirty="0" smtClean="0">
              <a:ea typeface="ＭＳ Ｐゴシック" pitchFamily="58" charset="-128"/>
            </a:endParaRP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58" charset="-128"/>
              </a:rPr>
              <a:t>Improving user participation in Climate Outlook Forums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58" charset="-128"/>
              </a:rPr>
              <a:t>Finalizing </a:t>
            </a:r>
            <a:r>
              <a:rPr lang="en-US" i="1" dirty="0" smtClean="0">
                <a:ea typeface="ＭＳ Ｐゴシック" pitchFamily="58" charset="-128"/>
              </a:rPr>
              <a:t>Heat Waves and Health: Guidance on Warning System Development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26924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4" name="Document" r:id="rId3" imgW="2546280" imgH="1851120" progId="Word.Document.8">
                  <p:embed/>
                </p:oleObj>
              </mc:Choice>
              <mc:Fallback>
                <p:oleObj name="Document" r:id="rId3" imgW="2546280" imgH="185112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69240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3" descr="floodRoa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5334000"/>
            <a:ext cx="1981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08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User participation in Regional Climate Outlook Forum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rcRect l="-1735" r="-1735"/>
          <a:stretch>
            <a:fillRect/>
          </a:stretch>
        </p:blipFill>
        <p:spPr>
          <a:xfrm>
            <a:off x="5063066" y="1858889"/>
            <a:ext cx="4131733" cy="3623787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r="6458"/>
          <a:stretch>
            <a:fillRect/>
          </a:stretch>
        </p:blipFill>
        <p:spPr bwMode="auto">
          <a:xfrm>
            <a:off x="203200" y="2414560"/>
            <a:ext cx="4809067" cy="264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1199" y="5482676"/>
            <a:ext cx="78062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rial"/>
                <a:cs typeface="Arial"/>
              </a:rPr>
              <a:t>RCOFs have the responsibility to produce and disseminate a regional assessment (using a consensus-based approach) of regional climate for the upcoming season.  </a:t>
            </a:r>
            <a:endParaRPr lang="en-US" altLang="ja-JP" dirty="0" smtClean="0">
              <a:latin typeface="Arial"/>
              <a:cs typeface="Arial"/>
            </a:endParaRPr>
          </a:p>
          <a:p>
            <a:r>
              <a:rPr lang="en-US" altLang="ja-JP" dirty="0" smtClean="0">
                <a:latin typeface="Arial"/>
                <a:cs typeface="Arial"/>
              </a:rPr>
              <a:t>Encouraging user participation for climate risk management applications </a:t>
            </a:r>
            <a:endParaRPr lang="en-US" altLang="ja-JP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675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Additional </a:t>
            </a:r>
            <a:r>
              <a:rPr lang="en-US" sz="4000" b="1" dirty="0" err="1">
                <a:latin typeface="Arial"/>
                <a:ea typeface="ＭＳ Ｐゴシック" charset="0"/>
                <a:cs typeface="Arial"/>
              </a:rPr>
              <a:t>CCl</a:t>
            </a:r>
            <a:r>
              <a:rPr lang="en-US" sz="4000" b="1" dirty="0">
                <a:latin typeface="Arial"/>
                <a:ea typeface="ＭＳ Ｐゴシック" charset="0"/>
                <a:cs typeface="Arial"/>
              </a:rPr>
              <a:t> activities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859867" cy="4055533"/>
          </a:xfrm>
        </p:spPr>
        <p:txBody>
          <a:bodyPr>
            <a:normAutofit fontScale="85000"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Finalized the Guide to Climatological Practices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Now developing an update schedule so it will stay current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Fostering Quality Management for Climatology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Developing cross-panel strategies for Capacity Development for Climate Services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91676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 err="1">
                <a:latin typeface="Arial"/>
                <a:ea typeface="ＭＳ Ｐゴシック" charset="0"/>
                <a:cs typeface="Arial"/>
              </a:rPr>
              <a:t>CCl’s</a:t>
            </a:r>
            <a:r>
              <a:rPr lang="en-US" sz="1600" b="1" dirty="0"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600" b="1" dirty="0" smtClean="0">
                <a:latin typeface="Arial"/>
                <a:ea typeface="ＭＳ Ｐゴシック" charset="0"/>
                <a:cs typeface="Arial"/>
              </a:rPr>
              <a:t>works </a:t>
            </a:r>
            <a:r>
              <a:rPr lang="en-US" sz="1600" b="1" dirty="0">
                <a:latin typeface="Arial"/>
                <a:ea typeface="ＭＳ Ｐゴシック" charset="0"/>
                <a:cs typeface="Arial"/>
              </a:rPr>
              <a:t>t</a:t>
            </a:r>
            <a:r>
              <a:rPr lang="en-US" sz="1600" b="1" dirty="0" smtClean="0">
                <a:latin typeface="Arial"/>
                <a:ea typeface="ＭＳ Ｐゴシック" charset="0"/>
                <a:cs typeface="Arial"/>
              </a:rPr>
              <a:t>hrough </a:t>
            </a:r>
            <a:r>
              <a:rPr lang="en-US" sz="1600" b="1" dirty="0">
                <a:latin typeface="Arial"/>
                <a:ea typeface="ＭＳ Ｐゴシック" charset="0"/>
                <a:cs typeface="Arial"/>
              </a:rPr>
              <a:t>its volunteers</a:t>
            </a:r>
            <a:r>
              <a:rPr lang="en-US" b="1" dirty="0">
                <a:latin typeface="Arial"/>
                <a:ea typeface="ＭＳ Ｐゴシック" charset="0"/>
                <a:cs typeface="Arial"/>
              </a:rPr>
              <a:t> </a:t>
            </a:r>
            <a:br>
              <a:rPr lang="en-US" b="1" dirty="0">
                <a:latin typeface="Arial"/>
                <a:ea typeface="ＭＳ Ｐゴシック" charset="0"/>
                <a:cs typeface="Arial"/>
              </a:rPr>
            </a:b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215 volunteers from 54 Member States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399" y="1447797"/>
            <a:ext cx="3721673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945" y="2387604"/>
            <a:ext cx="3158660" cy="44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GFCS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52401" y="1417638"/>
            <a:ext cx="6096000" cy="3780895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ＭＳ Ｐゴシック" charset="0"/>
              </a:rPr>
              <a:t>Most </a:t>
            </a:r>
            <a:r>
              <a:rPr lang="en-US" dirty="0" err="1" smtClean="0">
                <a:latin typeface="Calibri" charset="0"/>
                <a:ea typeface="ＭＳ Ｐゴシック" charset="0"/>
              </a:rPr>
              <a:t>CCl</a:t>
            </a:r>
            <a:r>
              <a:rPr lang="en-US" dirty="0" smtClean="0">
                <a:latin typeface="Calibri" charset="0"/>
                <a:ea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</a:rPr>
              <a:t>activities support GFCS in one way or </a:t>
            </a:r>
            <a:r>
              <a:rPr lang="en-US" dirty="0" smtClean="0">
                <a:latin typeface="Calibri" charset="0"/>
                <a:ea typeface="ＭＳ Ｐゴシック" charset="0"/>
              </a:rPr>
              <a:t>another</a:t>
            </a:r>
          </a:p>
          <a:p>
            <a:pPr>
              <a:buFont typeface="Arial" charset="0"/>
              <a:buChar char="•"/>
            </a:pP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CCl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will play a key role in GFCS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GFCS will be a major focus of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CCl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buFont typeface="Arial" charset="0"/>
              <a:buChar char="•"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Improving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Climate Services will increase the relevance of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CCl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work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24995"/>
            <a:ext cx="289560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0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7467" y="2184400"/>
            <a:ext cx="77893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smtClean="0"/>
              <a:t>In conclusion many activities of the CCL link to Data, Monitoring and Analysis pertaining to climate extremes or potential hydro-met hazards</a:t>
            </a:r>
          </a:p>
        </p:txBody>
      </p:sp>
    </p:spTree>
    <p:extLst>
      <p:ext uri="{BB962C8B-B14F-4D97-AF65-F5344CB8AC3E}">
        <p14:creationId xmlns:p14="http://schemas.microsoft.com/office/powerpoint/2010/main" val="428303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ph01253j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805" y="2520324"/>
            <a:ext cx="2742390" cy="1817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885999" y="4572541"/>
            <a:ext cx="2057197" cy="46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6" rIns="91430" bIns="45716"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3581469" y="4572541"/>
            <a:ext cx="2361727" cy="468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/>
                <a:cs typeface="Arial Black"/>
              </a:rPr>
              <a:t>…thank you</a:t>
            </a:r>
          </a:p>
        </p:txBody>
      </p:sp>
    </p:spTree>
    <p:extLst>
      <p:ext uri="{BB962C8B-B14F-4D97-AF65-F5344CB8AC3E}">
        <p14:creationId xmlns:p14="http://schemas.microsoft.com/office/powerpoint/2010/main" val="1824919091"/>
      </p:ext>
    </p:extLst>
  </p:cSld>
  <p:clrMapOvr>
    <a:masterClrMapping/>
  </p:clrMapOvr>
  <p:transition xmlns:p14="http://schemas.microsoft.com/office/powerpoint/2010/main" spd="med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810489"/>
            <a:ext cx="6694054" cy="455449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70000" y="2201333"/>
            <a:ext cx="1642533" cy="1778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1" y="5890780"/>
            <a:ext cx="820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Climate Information for adaptation and development needs, WMO, 2007</a:t>
            </a:r>
            <a:endParaRPr lang="en-US" dirty="0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685800" y="213879"/>
            <a:ext cx="7772400" cy="70975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WMO </a:t>
            </a:r>
            <a:r>
              <a:rPr lang="en-US" sz="2800" b="1" dirty="0" err="1" smtClean="0"/>
              <a:t>Programmes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2766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7"/>
          <p:cNvSpPr>
            <a:spLocks noChangeArrowheads="1"/>
          </p:cNvSpPr>
          <p:nvPr/>
        </p:nvSpPr>
        <p:spPr bwMode="auto">
          <a:xfrm>
            <a:off x="762000" y="2286000"/>
            <a:ext cx="8077200" cy="990600"/>
          </a:xfrm>
          <a:prstGeom prst="rect">
            <a:avLst/>
          </a:prstGeom>
          <a:gradFill flip="none" rotWithShape="1">
            <a:gsLst>
              <a:gs pos="45000">
                <a:srgbClr val="FFFF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47" name="Line 4"/>
          <p:cNvSpPr>
            <a:spLocks noChangeShapeType="1"/>
          </p:cNvSpPr>
          <p:nvPr/>
        </p:nvSpPr>
        <p:spPr bwMode="auto">
          <a:xfrm>
            <a:off x="762000" y="3352800"/>
            <a:ext cx="7696200" cy="0"/>
          </a:xfrm>
          <a:prstGeom prst="line">
            <a:avLst/>
          </a:prstGeom>
          <a:noFill/>
          <a:ln w="730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762000" y="3352800"/>
            <a:ext cx="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2667000" y="3505200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/>
                <a:cs typeface="Arial"/>
              </a:rPr>
              <a:t>Seasonal</a:t>
            </a:r>
            <a:r>
              <a:rPr lang="en-US" dirty="0">
                <a:latin typeface="Arial"/>
                <a:cs typeface="Arial"/>
              </a:rPr>
              <a:t> </a:t>
            </a: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228600" y="3810000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Arial"/>
                <a:cs typeface="Arial"/>
              </a:rPr>
              <a:t>Weather scale</a:t>
            </a:r>
          </a:p>
        </p:txBody>
      </p:sp>
      <p:sp>
        <p:nvSpPr>
          <p:cNvPr id="6151" name="Text Box 8"/>
          <p:cNvSpPr txBox="1">
            <a:spLocks noChangeArrowheads="1"/>
          </p:cNvSpPr>
          <p:nvPr/>
        </p:nvSpPr>
        <p:spPr bwMode="auto">
          <a:xfrm>
            <a:off x="3843867" y="3886200"/>
            <a:ext cx="17949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"/>
                <a:cs typeface="Arial"/>
              </a:rPr>
              <a:t>Inter-annual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5486400" y="3657600"/>
            <a:ext cx="123613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 </a:t>
            </a:r>
            <a:r>
              <a:rPr lang="en-US" sz="2000" dirty="0" smtClean="0">
                <a:latin typeface="Arial"/>
                <a:cs typeface="Arial"/>
              </a:rPr>
              <a:t>Decadal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7010400" y="38862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</a:t>
            </a:r>
            <a:r>
              <a:rPr lang="en-US" sz="2000" dirty="0">
                <a:latin typeface="Arial"/>
                <a:cs typeface="Arial"/>
              </a:rPr>
              <a:t>20 – 30 </a:t>
            </a:r>
            <a:r>
              <a:rPr lang="en-US" sz="2000" dirty="0" err="1">
                <a:latin typeface="Arial"/>
                <a:cs typeface="Arial"/>
              </a:rPr>
              <a:t>yrs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6154" name="Line 11"/>
          <p:cNvSpPr>
            <a:spLocks noChangeShapeType="1"/>
          </p:cNvSpPr>
          <p:nvPr/>
        </p:nvSpPr>
        <p:spPr bwMode="auto">
          <a:xfrm>
            <a:off x="3352800" y="3352800"/>
            <a:ext cx="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4648200" y="3352800"/>
            <a:ext cx="0" cy="3810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6" name="Line 13"/>
          <p:cNvSpPr>
            <a:spLocks noChangeShapeType="1"/>
          </p:cNvSpPr>
          <p:nvPr/>
        </p:nvSpPr>
        <p:spPr bwMode="auto">
          <a:xfrm>
            <a:off x="6096000" y="3352800"/>
            <a:ext cx="0" cy="2286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7" name="Line 14"/>
          <p:cNvSpPr>
            <a:spLocks noChangeShapeType="1"/>
          </p:cNvSpPr>
          <p:nvPr/>
        </p:nvSpPr>
        <p:spPr bwMode="auto">
          <a:xfrm>
            <a:off x="7924800" y="3352800"/>
            <a:ext cx="0" cy="5334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8" name="Text Box 15"/>
          <p:cNvSpPr txBox="1">
            <a:spLocks noChangeArrowheads="1"/>
          </p:cNvSpPr>
          <p:nvPr/>
        </p:nvSpPr>
        <p:spPr bwMode="auto">
          <a:xfrm>
            <a:off x="228600" y="2819400"/>
            <a:ext cx="388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dirty="0" smtClean="0">
                <a:latin typeface="Arial Black"/>
                <a:cs typeface="Arial Black"/>
              </a:rPr>
              <a:t>Impacts/Risks/Adaptation</a:t>
            </a:r>
            <a:r>
              <a:rPr lang="en-US" dirty="0" smtClean="0">
                <a:latin typeface="Arial Black"/>
                <a:cs typeface="Arial Black"/>
              </a:rPr>
              <a:t> </a:t>
            </a:r>
            <a:endParaRPr lang="en-US" dirty="0">
              <a:latin typeface="Arial Black"/>
              <a:cs typeface="Arial Black"/>
            </a:endParaRPr>
          </a:p>
        </p:txBody>
      </p:sp>
      <p:sp>
        <p:nvSpPr>
          <p:cNvPr id="6159" name="Line 16"/>
          <p:cNvSpPr>
            <a:spLocks noChangeShapeType="1"/>
          </p:cNvSpPr>
          <p:nvPr/>
        </p:nvSpPr>
        <p:spPr bwMode="auto">
          <a:xfrm>
            <a:off x="3352800" y="3124200"/>
            <a:ext cx="4724400" cy="0"/>
          </a:xfrm>
          <a:prstGeom prst="line">
            <a:avLst/>
          </a:prstGeom>
          <a:noFill/>
          <a:ln w="76200">
            <a:solidFill>
              <a:srgbClr val="0657DA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60" name="Line 18"/>
          <p:cNvSpPr>
            <a:spLocks noChangeShapeType="1"/>
          </p:cNvSpPr>
          <p:nvPr/>
        </p:nvSpPr>
        <p:spPr bwMode="auto">
          <a:xfrm>
            <a:off x="8458200" y="33528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61" name="Text Box 20"/>
          <p:cNvSpPr txBox="1">
            <a:spLocks noChangeArrowheads="1"/>
          </p:cNvSpPr>
          <p:nvPr/>
        </p:nvSpPr>
        <p:spPr bwMode="auto">
          <a:xfrm>
            <a:off x="914400" y="2438400"/>
            <a:ext cx="358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latin typeface="Arial Black"/>
                <a:cs typeface="Arial Black"/>
              </a:rPr>
              <a:t>Current Climate Variability</a:t>
            </a:r>
          </a:p>
        </p:txBody>
      </p:sp>
      <p:sp>
        <p:nvSpPr>
          <p:cNvPr id="6162" name="Text Box 21"/>
          <p:cNvSpPr txBox="1">
            <a:spLocks noChangeArrowheads="1"/>
          </p:cNvSpPr>
          <p:nvPr/>
        </p:nvSpPr>
        <p:spPr bwMode="auto">
          <a:xfrm>
            <a:off x="5257800" y="2438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i="1" dirty="0">
                <a:latin typeface="Arial Black"/>
                <a:cs typeface="Arial Black"/>
              </a:rPr>
              <a:t>Future Climate Change</a:t>
            </a:r>
          </a:p>
        </p:txBody>
      </p:sp>
      <p:sp>
        <p:nvSpPr>
          <p:cNvPr id="6163" name="Text Box 22"/>
          <p:cNvSpPr txBox="1">
            <a:spLocks noChangeArrowheads="1"/>
          </p:cNvSpPr>
          <p:nvPr/>
        </p:nvSpPr>
        <p:spPr bwMode="auto">
          <a:xfrm>
            <a:off x="838200" y="4953000"/>
            <a:ext cx="7848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 i="1" dirty="0">
                <a:latin typeface="Arial Black"/>
                <a:cs typeface="Arial Black"/>
              </a:rPr>
              <a:t>Climate information requirement for </a:t>
            </a:r>
            <a:r>
              <a:rPr lang="en-US" sz="1800" b="1" i="1" dirty="0" smtClean="0">
                <a:latin typeface="Arial Black"/>
                <a:cs typeface="Arial Black"/>
              </a:rPr>
              <a:t>risk management and adaptation </a:t>
            </a:r>
            <a:r>
              <a:rPr lang="en-US" sz="1800" b="1" i="1" dirty="0">
                <a:latin typeface="Arial Black"/>
                <a:cs typeface="Arial Black"/>
              </a:rPr>
              <a:t>actions </a:t>
            </a:r>
          </a:p>
        </p:txBody>
      </p:sp>
      <p:sp>
        <p:nvSpPr>
          <p:cNvPr id="6164" name="Text Box 23"/>
          <p:cNvSpPr txBox="1">
            <a:spLocks noChangeArrowheads="1"/>
          </p:cNvSpPr>
          <p:nvPr/>
        </p:nvSpPr>
        <p:spPr bwMode="auto">
          <a:xfrm>
            <a:off x="736600" y="1524000"/>
            <a:ext cx="2755900" cy="641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 Black"/>
                <a:cs typeface="Arial Black"/>
              </a:rPr>
              <a:t>Communities and Individuals</a:t>
            </a:r>
          </a:p>
        </p:txBody>
      </p:sp>
      <p:sp>
        <p:nvSpPr>
          <p:cNvPr id="6165" name="Text Box 24"/>
          <p:cNvSpPr txBox="1">
            <a:spLocks noChangeArrowheads="1"/>
          </p:cNvSpPr>
          <p:nvPr/>
        </p:nvSpPr>
        <p:spPr bwMode="auto">
          <a:xfrm>
            <a:off x="4419600" y="609600"/>
            <a:ext cx="2514600" cy="6413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 Black"/>
                <a:cs typeface="Arial Black"/>
              </a:rPr>
              <a:t>State/Provincial level</a:t>
            </a:r>
          </a:p>
        </p:txBody>
      </p:sp>
      <p:sp>
        <p:nvSpPr>
          <p:cNvPr id="6166" name="Text Box 25"/>
          <p:cNvSpPr txBox="1">
            <a:spLocks noChangeArrowheads="1"/>
          </p:cNvSpPr>
          <p:nvPr/>
        </p:nvSpPr>
        <p:spPr bwMode="auto">
          <a:xfrm>
            <a:off x="2743200" y="1219200"/>
            <a:ext cx="2438400" cy="3667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 Black"/>
                <a:cs typeface="Arial Black"/>
              </a:rPr>
              <a:t>District level</a:t>
            </a:r>
          </a:p>
        </p:txBody>
      </p:sp>
      <p:sp>
        <p:nvSpPr>
          <p:cNvPr id="6167" name="Text Box 26"/>
          <p:cNvSpPr txBox="1">
            <a:spLocks noChangeArrowheads="1"/>
          </p:cNvSpPr>
          <p:nvPr/>
        </p:nvSpPr>
        <p:spPr bwMode="auto">
          <a:xfrm>
            <a:off x="6400800" y="304800"/>
            <a:ext cx="2438400" cy="3667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 dirty="0">
                <a:latin typeface="Arial Black"/>
                <a:cs typeface="Arial Black"/>
              </a:rPr>
              <a:t>National level</a:t>
            </a:r>
          </a:p>
        </p:txBody>
      </p:sp>
      <p:sp>
        <p:nvSpPr>
          <p:cNvPr id="6168" name="Line 27"/>
          <p:cNvSpPr>
            <a:spLocks noChangeShapeType="1"/>
          </p:cNvSpPr>
          <p:nvPr/>
        </p:nvSpPr>
        <p:spPr bwMode="auto">
          <a:xfrm>
            <a:off x="4572000" y="1600200"/>
            <a:ext cx="0" cy="685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69" name="Line 28"/>
          <p:cNvSpPr>
            <a:spLocks noChangeShapeType="1"/>
          </p:cNvSpPr>
          <p:nvPr/>
        </p:nvSpPr>
        <p:spPr bwMode="auto">
          <a:xfrm>
            <a:off x="6019800" y="1219200"/>
            <a:ext cx="0" cy="10668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170" name="Line 29"/>
          <p:cNvSpPr>
            <a:spLocks noChangeShapeType="1"/>
          </p:cNvSpPr>
          <p:nvPr/>
        </p:nvSpPr>
        <p:spPr bwMode="auto">
          <a:xfrm>
            <a:off x="7848600" y="685800"/>
            <a:ext cx="0" cy="1600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81000" y="5791200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2060"/>
                </a:solidFill>
                <a:latin typeface="Arial"/>
                <a:cs typeface="Arial"/>
              </a:rPr>
              <a:t>Climate, in a narrow sense can be defined as the average weather conditions for a particular location and period of time. Described in terms of statistical tendencies and variability ..   </a:t>
            </a:r>
            <a:endParaRPr lang="en-US" sz="20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2994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133"/>
            <a:ext cx="4749800" cy="360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7867" y="1525602"/>
            <a:ext cx="321733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Started activities in 1929, under IMO</a:t>
            </a:r>
          </a:p>
          <a:p>
            <a:endParaRPr lang="en-US" sz="2000" dirty="0"/>
          </a:p>
          <a:p>
            <a:r>
              <a:rPr lang="en-US" sz="2000" dirty="0" smtClean="0"/>
              <a:t>In the 1935 meeting, the period 1901-1930 was adopted as the baseline against which to measure climate fluctuations  </a:t>
            </a:r>
          </a:p>
          <a:p>
            <a:endParaRPr lang="en-US" sz="2000" dirty="0"/>
          </a:p>
          <a:p>
            <a:r>
              <a:rPr lang="en-US" sz="2000" dirty="0" smtClean="0"/>
              <a:t>Reestablished under WMO during the first WMO Congress in 1951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317067"/>
            <a:ext cx="444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meeting 1931, Innsbruck, Chaired by President H. von </a:t>
            </a:r>
            <a:r>
              <a:rPr lang="en-US" dirty="0" err="1" smtClean="0"/>
              <a:t>Ficker</a:t>
            </a:r>
            <a:r>
              <a:rPr lang="en-US" dirty="0" smtClean="0"/>
              <a:t> (Germany)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62868" y="6332730"/>
            <a:ext cx="5359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CCl</a:t>
            </a:r>
            <a:r>
              <a:rPr lang="en-US" dirty="0" smtClean="0"/>
              <a:t>, Over eighty years of service, WMO, 2011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0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sam_floods2_June2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20" y="1947332"/>
            <a:ext cx="4379098" cy="3234268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Calibri" charset="0"/>
                <a:ea typeface="ＭＳ Ｐゴシック" charset="0"/>
                <a:cs typeface="ＭＳ Ｐゴシック" charset="0"/>
              </a:rPr>
              <a:t>Consider a city running low on drinking water during a </a:t>
            </a:r>
            <a:r>
              <a:rPr lang="en-US" sz="3200" b="1" dirty="0" smtClean="0">
                <a:latin typeface="Calibri" charset="0"/>
                <a:ea typeface="ＭＳ Ｐゴシック" charset="0"/>
                <a:cs typeface="ＭＳ Ｐゴシック" charset="0"/>
              </a:rPr>
              <a:t>drought/or villages  flooding</a:t>
            </a:r>
            <a:endParaRPr lang="en-US" sz="32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78933" y="5418667"/>
            <a:ext cx="8091823" cy="9614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Strategies for city</a:t>
            </a:r>
            <a:r>
              <a:rPr lang="ja-JP" altLang="en-US" dirty="0" smtClean="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long-term water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planning or flood risk reduction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124" name="Picture 3" descr="Drought-wh_forP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0" y="1913467"/>
            <a:ext cx="4334933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3318" y="6428556"/>
            <a:ext cx="599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Slides from: Dr. Tom Peterson, President, CCL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7697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Calibri" charset="0"/>
                <a:ea typeface="ＭＳ Ｐゴシック" charset="0"/>
                <a:cs typeface="ＭＳ Ｐゴシック" charset="0"/>
              </a:rPr>
              <a:t>Climate information needs </a:t>
            </a:r>
            <a:endParaRPr lang="en-US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723231"/>
            <a:ext cx="7391400" cy="4373563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Is this is a once in 200 years drought or a once in 20 years drought?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What do the seasonal forecasts say?</a:t>
            </a:r>
          </a:p>
          <a:p>
            <a:pPr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What measures can be taken to adapt to the risks?</a:t>
            </a:r>
          </a:p>
          <a:p>
            <a:pPr lvl="1">
              <a:buFont typeface="Arial" charset="0"/>
              <a:buChar char="•"/>
            </a:pPr>
            <a:r>
              <a:rPr lang="en-US">
                <a:latin typeface="Calibri" charset="0"/>
                <a:ea typeface="ＭＳ Ｐゴシック" charset="0"/>
              </a:rPr>
              <a:t>The Commission for Climatology has 4 Panels that helps NMHS</a:t>
            </a:r>
            <a:r>
              <a:rPr lang="ja-JP" altLang="en-US">
                <a:latin typeface="Calibri" charset="0"/>
                <a:ea typeface="ＭＳ Ｐゴシック" charset="0"/>
              </a:rPr>
              <a:t>’</a:t>
            </a:r>
            <a:r>
              <a:rPr lang="en-US">
                <a:latin typeface="Calibri" charset="0"/>
                <a:ea typeface="ＭＳ Ｐゴシック" charset="0"/>
              </a:rPr>
              <a:t>s know how to answer these questions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Open Panel of CCl Experts (OPACEs)</a:t>
            </a:r>
          </a:p>
        </p:txBody>
      </p:sp>
      <p:pic>
        <p:nvPicPr>
          <p:cNvPr id="6148" name="Picture 3" descr="RainGauge cop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10013"/>
            <a:ext cx="1981200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92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69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960533" y="237066"/>
            <a:ext cx="2963334" cy="62653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11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Arial"/>
                <a:ea typeface="ＭＳ Ｐゴシック" charset="0"/>
                <a:cs typeface="Arial"/>
              </a:rPr>
              <a:t>1. Historical data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457200" y="1244604"/>
            <a:ext cx="8229600" cy="32004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Are the original observations on paper forms rescued and digitized?</a:t>
            </a:r>
          </a:p>
          <a:p>
            <a:pPr>
              <a:buFont typeface="Arial" charset="0"/>
              <a:buChar char="•"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Are the data managed in such a way that you can get easy access to them?</a:t>
            </a:r>
          </a:p>
          <a:p>
            <a:pPr lvl="1"/>
            <a:r>
              <a:rPr lang="en-US" dirty="0">
                <a:latin typeface="Calibri" charset="0"/>
                <a:ea typeface="ＭＳ Ｐゴシック" charset="0"/>
              </a:rPr>
              <a:t>These are the domain of </a:t>
            </a:r>
            <a:r>
              <a:rPr lang="en-US" dirty="0" err="1">
                <a:latin typeface="Calibri" charset="0"/>
                <a:ea typeface="ＭＳ Ｐゴシック" charset="0"/>
              </a:rPr>
              <a:t>CCl</a:t>
            </a:r>
            <a:r>
              <a:rPr lang="en-US" dirty="0">
                <a:latin typeface="Calibri" charset="0"/>
                <a:ea typeface="ＭＳ Ｐゴシック" charset="0"/>
              </a:rPr>
              <a:t> Panel I: Climate Data Management</a:t>
            </a:r>
          </a:p>
        </p:txBody>
      </p:sp>
      <p:pic>
        <p:nvPicPr>
          <p:cNvPr id="7174" name="Picture 4" descr="SMD_1_RecordGather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22750"/>
            <a:ext cx="39624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7" y="4222750"/>
            <a:ext cx="3770942" cy="263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6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1024</TotalTime>
  <Words>1278</Words>
  <Application>Microsoft Macintosh PowerPoint</Application>
  <PresentationFormat>On-screen Show (4:3)</PresentationFormat>
  <Paragraphs>150</Paragraphs>
  <Slides>28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Document</vt:lpstr>
      <vt:lpstr>Activities of the WMO Commission for Climatology (CCl)  </vt:lpstr>
      <vt:lpstr>PowerPoint Presentation</vt:lpstr>
      <vt:lpstr>PowerPoint Presentation</vt:lpstr>
      <vt:lpstr>PowerPoint Presentation</vt:lpstr>
      <vt:lpstr>PowerPoint Presentation</vt:lpstr>
      <vt:lpstr>Consider a city running low on drinking water during a drought/or villages  flooding</vt:lpstr>
      <vt:lpstr>Climate information needs </vt:lpstr>
      <vt:lpstr>PowerPoint Presentation</vt:lpstr>
      <vt:lpstr>1. Historical data</vt:lpstr>
      <vt:lpstr>Panel I highlights</vt:lpstr>
      <vt:lpstr>Data Rescue Projects and Initiatives </vt:lpstr>
      <vt:lpstr>PowerPoint Presentation</vt:lpstr>
      <vt:lpstr>2. Assessing and monitoring</vt:lpstr>
      <vt:lpstr>Panel II highlights</vt:lpstr>
      <vt:lpstr>Task Team on Definitions of Extreme </vt:lpstr>
      <vt:lpstr>PowerPoint Presentation</vt:lpstr>
      <vt:lpstr>3. Climate Predictions</vt:lpstr>
      <vt:lpstr>Panel III highlights</vt:lpstr>
      <vt:lpstr>Global Production Centers (GPCs)</vt:lpstr>
      <vt:lpstr>Regional Climate Centers (RCCs) </vt:lpstr>
      <vt:lpstr>Network RCC: WMO RAVI (Europe) </vt:lpstr>
      <vt:lpstr>4. Adapting to climate risks</vt:lpstr>
      <vt:lpstr>Panel IV highlights</vt:lpstr>
      <vt:lpstr>User participation in Regional Climate Outlook Forum</vt:lpstr>
      <vt:lpstr>Additional CCl activities</vt:lpstr>
      <vt:lpstr>GFCS</vt:lpstr>
      <vt:lpstr>PowerPoint Presentation</vt:lpstr>
      <vt:lpstr>PowerPoint Presentation</vt:lpstr>
    </vt:vector>
  </TitlesOfParts>
  <Company>CRIS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WMO Commission for Climatology   </dc:title>
  <dc:creator>srini</dc:creator>
  <cp:lastModifiedBy>srini</cp:lastModifiedBy>
  <cp:revision>61</cp:revision>
  <dcterms:created xsi:type="dcterms:W3CDTF">2013-06-03T02:26:21Z</dcterms:created>
  <dcterms:modified xsi:type="dcterms:W3CDTF">2013-06-12T08:20:15Z</dcterms:modified>
</cp:coreProperties>
</file>